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2"/>
  </p:handoutMasterIdLst>
  <p:sldIdLst>
    <p:sldId id="257" r:id="rId2"/>
    <p:sldId id="258" r:id="rId3"/>
    <p:sldId id="259" r:id="rId4"/>
    <p:sldId id="262" r:id="rId5"/>
    <p:sldId id="260" r:id="rId6"/>
    <p:sldId id="261" r:id="rId7"/>
    <p:sldId id="263" r:id="rId8"/>
    <p:sldId id="264" r:id="rId9"/>
    <p:sldId id="265" r:id="rId10"/>
    <p:sldId id="266" r:id="rId11"/>
  </p:sldIdLst>
  <p:sldSz cx="12192000" cy="6858000"/>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03" d="100"/>
          <a:sy n="103" d="100"/>
        </p:scale>
        <p:origin x="138" y="4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9780"/>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sz="quarter" idx="1"/>
          </p:nvPr>
        </p:nvSpPr>
        <p:spPr>
          <a:xfrm>
            <a:off x="4008705" y="0"/>
            <a:ext cx="3066733" cy="469780"/>
          </a:xfrm>
          <a:prstGeom prst="rect">
            <a:avLst/>
          </a:prstGeom>
        </p:spPr>
        <p:txBody>
          <a:bodyPr vert="horz" lIns="93936" tIns="46968" rIns="93936" bIns="46968" rtlCol="0"/>
          <a:lstStyle>
            <a:lvl1pPr algn="r">
              <a:defRPr sz="1200"/>
            </a:lvl1pPr>
          </a:lstStyle>
          <a:p>
            <a:fld id="{3229BAB4-3985-4DE9-9F53-521FA91F740E}" type="datetimeFigureOut">
              <a:rPr lang="en-US" smtClean="0"/>
              <a:t>4/10/2015</a:t>
            </a:fld>
            <a:endParaRPr lang="en-US"/>
          </a:p>
        </p:txBody>
      </p:sp>
      <p:sp>
        <p:nvSpPr>
          <p:cNvPr id="4" name="Footer Placeholder 3"/>
          <p:cNvSpPr>
            <a:spLocks noGrp="1"/>
          </p:cNvSpPr>
          <p:nvPr>
            <p:ph type="ftr" sz="quarter" idx="2"/>
          </p:nvPr>
        </p:nvSpPr>
        <p:spPr>
          <a:xfrm>
            <a:off x="0" y="8893297"/>
            <a:ext cx="3066733" cy="469779"/>
          </a:xfrm>
          <a:prstGeom prst="rect">
            <a:avLst/>
          </a:prstGeom>
        </p:spPr>
        <p:txBody>
          <a:bodyPr vert="horz" lIns="93936" tIns="46968" rIns="93936" bIns="46968" rtlCol="0" anchor="b"/>
          <a:lstStyle>
            <a:lvl1pPr algn="l">
              <a:defRPr sz="1200"/>
            </a:lvl1pPr>
          </a:lstStyle>
          <a:p>
            <a:endParaRPr lang="en-US"/>
          </a:p>
        </p:txBody>
      </p:sp>
      <p:sp>
        <p:nvSpPr>
          <p:cNvPr id="5" name="Slide Number Placeholder 4"/>
          <p:cNvSpPr>
            <a:spLocks noGrp="1"/>
          </p:cNvSpPr>
          <p:nvPr>
            <p:ph type="sldNum" sz="quarter" idx="3"/>
          </p:nvPr>
        </p:nvSpPr>
        <p:spPr>
          <a:xfrm>
            <a:off x="4008705" y="8893297"/>
            <a:ext cx="3066733" cy="469779"/>
          </a:xfrm>
          <a:prstGeom prst="rect">
            <a:avLst/>
          </a:prstGeom>
        </p:spPr>
        <p:txBody>
          <a:bodyPr vert="horz" lIns="93936" tIns="46968" rIns="93936" bIns="46968" rtlCol="0" anchor="b"/>
          <a:lstStyle>
            <a:lvl1pPr algn="r">
              <a:defRPr sz="1200"/>
            </a:lvl1pPr>
          </a:lstStyle>
          <a:p>
            <a:fld id="{212BCB25-DECB-4A14-BFD0-31E4C0406FC6}" type="slidenum">
              <a:rPr lang="en-US" smtClean="0"/>
              <a:t>‹#›</a:t>
            </a:fld>
            <a:endParaRPr lang="en-US"/>
          </a:p>
        </p:txBody>
      </p:sp>
    </p:spTree>
    <p:extLst>
      <p:ext uri="{BB962C8B-B14F-4D97-AF65-F5344CB8AC3E}">
        <p14:creationId xmlns:p14="http://schemas.microsoft.com/office/powerpoint/2010/main" val="13363216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E68F059-7B83-4246-BE12-3630135F569A}" type="datetimeFigureOut">
              <a:rPr lang="en-US" smtClean="0"/>
              <a:t>4/10/2015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79C759-7D1C-4F7D-96E6-07260BE350D8}" type="slidenum">
              <a:rPr lang="en-US" smtClean="0"/>
              <a:t>‹#›</a:t>
            </a:fld>
            <a:endParaRPr lang="en-US"/>
          </a:p>
        </p:txBody>
      </p:sp>
    </p:spTree>
    <p:extLst>
      <p:ext uri="{BB962C8B-B14F-4D97-AF65-F5344CB8AC3E}">
        <p14:creationId xmlns:p14="http://schemas.microsoft.com/office/powerpoint/2010/main" val="1661221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E68F059-7B83-4246-BE12-3630135F569A}" type="datetimeFigureOut">
              <a:rPr lang="en-US" smtClean="0"/>
              <a:t>4/10/2015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79C759-7D1C-4F7D-96E6-07260BE350D8}" type="slidenum">
              <a:rPr lang="en-US" smtClean="0"/>
              <a:t>‹#›</a:t>
            </a:fld>
            <a:endParaRPr lang="en-US"/>
          </a:p>
        </p:txBody>
      </p:sp>
    </p:spTree>
    <p:extLst>
      <p:ext uri="{BB962C8B-B14F-4D97-AF65-F5344CB8AC3E}">
        <p14:creationId xmlns:p14="http://schemas.microsoft.com/office/powerpoint/2010/main" val="3881371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E68F059-7B83-4246-BE12-3630135F569A}" type="datetimeFigureOut">
              <a:rPr lang="en-US" smtClean="0"/>
              <a:t>4/10/2015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79C759-7D1C-4F7D-96E6-07260BE350D8}" type="slidenum">
              <a:rPr lang="en-US" smtClean="0"/>
              <a:t>‹#›</a:t>
            </a:fld>
            <a:endParaRPr lang="en-US"/>
          </a:p>
        </p:txBody>
      </p:sp>
    </p:spTree>
    <p:extLst>
      <p:ext uri="{BB962C8B-B14F-4D97-AF65-F5344CB8AC3E}">
        <p14:creationId xmlns:p14="http://schemas.microsoft.com/office/powerpoint/2010/main" val="3905353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E68F059-7B83-4246-BE12-3630135F569A}" type="datetimeFigureOut">
              <a:rPr lang="en-US" smtClean="0"/>
              <a:t>4/10/2015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79C759-7D1C-4F7D-96E6-07260BE350D8}" type="slidenum">
              <a:rPr lang="en-US" smtClean="0"/>
              <a:t>‹#›</a:t>
            </a:fld>
            <a:endParaRPr lang="en-US"/>
          </a:p>
        </p:txBody>
      </p:sp>
    </p:spTree>
    <p:extLst>
      <p:ext uri="{BB962C8B-B14F-4D97-AF65-F5344CB8AC3E}">
        <p14:creationId xmlns:p14="http://schemas.microsoft.com/office/powerpoint/2010/main" val="2734383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68F059-7B83-4246-BE12-3630135F569A}" type="datetimeFigureOut">
              <a:rPr lang="en-US" smtClean="0"/>
              <a:t>4/10/2015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79C759-7D1C-4F7D-96E6-07260BE350D8}" type="slidenum">
              <a:rPr lang="en-US" smtClean="0"/>
              <a:t>‹#›</a:t>
            </a:fld>
            <a:endParaRPr lang="en-US"/>
          </a:p>
        </p:txBody>
      </p:sp>
    </p:spTree>
    <p:extLst>
      <p:ext uri="{BB962C8B-B14F-4D97-AF65-F5344CB8AC3E}">
        <p14:creationId xmlns:p14="http://schemas.microsoft.com/office/powerpoint/2010/main" val="3383294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E68F059-7B83-4246-BE12-3630135F569A}" type="datetimeFigureOut">
              <a:rPr lang="en-US" smtClean="0"/>
              <a:t>4/10/2015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79C759-7D1C-4F7D-96E6-07260BE350D8}" type="slidenum">
              <a:rPr lang="en-US" smtClean="0"/>
              <a:t>‹#›</a:t>
            </a:fld>
            <a:endParaRPr lang="en-US"/>
          </a:p>
        </p:txBody>
      </p:sp>
    </p:spTree>
    <p:extLst>
      <p:ext uri="{BB962C8B-B14F-4D97-AF65-F5344CB8AC3E}">
        <p14:creationId xmlns:p14="http://schemas.microsoft.com/office/powerpoint/2010/main" val="27099181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E68F059-7B83-4246-BE12-3630135F569A}" type="datetimeFigureOut">
              <a:rPr lang="en-US" smtClean="0"/>
              <a:t>4/10/2015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79C759-7D1C-4F7D-96E6-07260BE350D8}" type="slidenum">
              <a:rPr lang="en-US" smtClean="0"/>
              <a:t>‹#›</a:t>
            </a:fld>
            <a:endParaRPr lang="en-US"/>
          </a:p>
        </p:txBody>
      </p:sp>
    </p:spTree>
    <p:extLst>
      <p:ext uri="{BB962C8B-B14F-4D97-AF65-F5344CB8AC3E}">
        <p14:creationId xmlns:p14="http://schemas.microsoft.com/office/powerpoint/2010/main" val="3336688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E68F059-7B83-4246-BE12-3630135F569A}" type="datetimeFigureOut">
              <a:rPr lang="en-US" smtClean="0"/>
              <a:t>4/10/2015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79C759-7D1C-4F7D-96E6-07260BE350D8}" type="slidenum">
              <a:rPr lang="en-US" smtClean="0"/>
              <a:t>‹#›</a:t>
            </a:fld>
            <a:endParaRPr lang="en-US"/>
          </a:p>
        </p:txBody>
      </p:sp>
    </p:spTree>
    <p:extLst>
      <p:ext uri="{BB962C8B-B14F-4D97-AF65-F5344CB8AC3E}">
        <p14:creationId xmlns:p14="http://schemas.microsoft.com/office/powerpoint/2010/main" val="3451055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68F059-7B83-4246-BE12-3630135F569A}" type="datetimeFigureOut">
              <a:rPr lang="en-US" smtClean="0"/>
              <a:t>4/10/2015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79C759-7D1C-4F7D-96E6-07260BE350D8}" type="slidenum">
              <a:rPr lang="en-US" smtClean="0"/>
              <a:t>‹#›</a:t>
            </a:fld>
            <a:endParaRPr lang="en-US"/>
          </a:p>
        </p:txBody>
      </p:sp>
    </p:spTree>
    <p:extLst>
      <p:ext uri="{BB962C8B-B14F-4D97-AF65-F5344CB8AC3E}">
        <p14:creationId xmlns:p14="http://schemas.microsoft.com/office/powerpoint/2010/main" val="35769861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68F059-7B83-4246-BE12-3630135F569A}" type="datetimeFigureOut">
              <a:rPr lang="en-US" smtClean="0"/>
              <a:t>4/10/2015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79C759-7D1C-4F7D-96E6-07260BE350D8}" type="slidenum">
              <a:rPr lang="en-US" smtClean="0"/>
              <a:t>‹#›</a:t>
            </a:fld>
            <a:endParaRPr lang="en-US"/>
          </a:p>
        </p:txBody>
      </p:sp>
    </p:spTree>
    <p:extLst>
      <p:ext uri="{BB962C8B-B14F-4D97-AF65-F5344CB8AC3E}">
        <p14:creationId xmlns:p14="http://schemas.microsoft.com/office/powerpoint/2010/main" val="2422238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68F059-7B83-4246-BE12-3630135F569A}" type="datetimeFigureOut">
              <a:rPr lang="en-US" smtClean="0"/>
              <a:t>4/10/2015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79C759-7D1C-4F7D-96E6-07260BE350D8}" type="slidenum">
              <a:rPr lang="en-US" smtClean="0"/>
              <a:t>‹#›</a:t>
            </a:fld>
            <a:endParaRPr lang="en-US"/>
          </a:p>
        </p:txBody>
      </p:sp>
    </p:spTree>
    <p:extLst>
      <p:ext uri="{BB962C8B-B14F-4D97-AF65-F5344CB8AC3E}">
        <p14:creationId xmlns:p14="http://schemas.microsoft.com/office/powerpoint/2010/main" val="5599122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68F059-7B83-4246-BE12-3630135F569A}" type="datetimeFigureOut">
              <a:rPr lang="en-US" smtClean="0"/>
              <a:t>4/10/2015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79C759-7D1C-4F7D-96E6-07260BE350D8}" type="slidenum">
              <a:rPr lang="en-US" smtClean="0"/>
              <a:t>‹#›</a:t>
            </a:fld>
            <a:endParaRPr lang="en-US"/>
          </a:p>
        </p:txBody>
      </p:sp>
    </p:spTree>
    <p:extLst>
      <p:ext uri="{BB962C8B-B14F-4D97-AF65-F5344CB8AC3E}">
        <p14:creationId xmlns:p14="http://schemas.microsoft.com/office/powerpoint/2010/main" val="23440218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www.phet.colorado.edu/" TargetMode="External"/><Relationship Id="rId2" Type="http://schemas.openxmlformats.org/officeDocument/2006/relationships/hyperlink" Target="http://www.explorelearning.com/" TargetMode="External"/><Relationship Id="rId1" Type="http://schemas.openxmlformats.org/officeDocument/2006/relationships/slideLayout" Target="../slideLayouts/slideLayout7.xml"/><Relationship Id="rId4" Type="http://schemas.openxmlformats.org/officeDocument/2006/relationships/hyperlink" Target="https://openstaxcollege.org/textbooks/college-physics/resource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25049" y="620043"/>
            <a:ext cx="8243282" cy="646331"/>
          </a:xfrm>
          <a:prstGeom prst="rect">
            <a:avLst/>
          </a:prstGeom>
          <a:noFill/>
        </p:spPr>
        <p:txBody>
          <a:bodyPr wrap="none" rtlCol="0">
            <a:spAutoFit/>
          </a:bodyPr>
          <a:lstStyle/>
          <a:p>
            <a:r>
              <a:rPr lang="en-US" sz="3600" b="1" dirty="0" smtClean="0"/>
              <a:t>Flipped and Blended Classroom Resources</a:t>
            </a:r>
            <a:endParaRPr lang="en-US" sz="3600" b="1" dirty="0"/>
          </a:p>
        </p:txBody>
      </p:sp>
      <p:sp>
        <p:nvSpPr>
          <p:cNvPr id="6" name="TextBox 5"/>
          <p:cNvSpPr txBox="1"/>
          <p:nvPr/>
        </p:nvSpPr>
        <p:spPr>
          <a:xfrm>
            <a:off x="3954469" y="5081864"/>
            <a:ext cx="3584443" cy="1569660"/>
          </a:xfrm>
          <a:prstGeom prst="rect">
            <a:avLst/>
          </a:prstGeom>
          <a:noFill/>
        </p:spPr>
        <p:txBody>
          <a:bodyPr wrap="none" rtlCol="0">
            <a:spAutoFit/>
          </a:bodyPr>
          <a:lstStyle/>
          <a:p>
            <a:pPr algn="ctr"/>
            <a:r>
              <a:rPr lang="en-US" sz="3200" dirty="0" smtClean="0"/>
              <a:t>Amy Johnson</a:t>
            </a:r>
          </a:p>
          <a:p>
            <a:pPr algn="ctr"/>
            <a:r>
              <a:rPr lang="en-US" sz="3200" dirty="0" smtClean="0"/>
              <a:t>Saguaro High School</a:t>
            </a:r>
          </a:p>
          <a:p>
            <a:pPr algn="ctr"/>
            <a:r>
              <a:rPr lang="en-US" sz="3200" dirty="0" smtClean="0"/>
              <a:t>Scottsdale, Arizona</a:t>
            </a:r>
            <a:endParaRPr lang="en-US" sz="32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4968" y="1266374"/>
            <a:ext cx="4483443" cy="3810927"/>
          </a:xfrm>
          <a:prstGeom prst="rect">
            <a:avLst/>
          </a:prstGeom>
        </p:spPr>
      </p:pic>
    </p:spTree>
    <p:extLst>
      <p:ext uri="{BB962C8B-B14F-4D97-AF65-F5344CB8AC3E}">
        <p14:creationId xmlns:p14="http://schemas.microsoft.com/office/powerpoint/2010/main" val="33355913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35903" y="261258"/>
            <a:ext cx="11364685" cy="6186309"/>
          </a:xfrm>
          <a:prstGeom prst="rect">
            <a:avLst/>
          </a:prstGeom>
          <a:noFill/>
        </p:spPr>
        <p:txBody>
          <a:bodyPr wrap="square" rtlCol="0">
            <a:spAutoFit/>
          </a:bodyPr>
          <a:lstStyle/>
          <a:p>
            <a:r>
              <a:rPr lang="en-US" sz="3600" b="1" dirty="0" smtClean="0"/>
              <a:t>How to track progress…</a:t>
            </a:r>
          </a:p>
          <a:p>
            <a:endParaRPr lang="en-US" sz="3600" b="1" dirty="0"/>
          </a:p>
          <a:p>
            <a:pPr marL="571500" indent="-571500">
              <a:buFontTx/>
              <a:buChar char="-"/>
            </a:pPr>
            <a:r>
              <a:rPr lang="en-US" sz="3600" dirty="0" smtClean="0"/>
              <a:t>Many sites allow you to embed quizzes and activities into the videos and then help you track progress through the video’s activities.</a:t>
            </a:r>
          </a:p>
          <a:p>
            <a:pPr marL="571500" indent="-571500">
              <a:buFontTx/>
              <a:buChar char="-"/>
            </a:pPr>
            <a:r>
              <a:rPr lang="en-US" sz="3600" dirty="0" smtClean="0"/>
              <a:t>Some video hosting sites allow you to see who has watched the video.</a:t>
            </a:r>
          </a:p>
          <a:p>
            <a:pPr marL="571500" indent="-571500">
              <a:buFontTx/>
              <a:buChar char="-"/>
            </a:pPr>
            <a:r>
              <a:rPr lang="en-US" sz="3600" dirty="0" smtClean="0"/>
              <a:t>Students can take notes or do problems/activities that you check in class.</a:t>
            </a:r>
          </a:p>
          <a:p>
            <a:pPr marL="571500" indent="-571500">
              <a:buFontTx/>
              <a:buChar char="-"/>
            </a:pPr>
            <a:r>
              <a:rPr lang="en-US" sz="3600" dirty="0" smtClean="0"/>
              <a:t>Students can be quizzed/tested on the material in class.</a:t>
            </a:r>
          </a:p>
          <a:p>
            <a:pPr marL="571500" indent="-571500">
              <a:buFontTx/>
              <a:buChar char="-"/>
            </a:pPr>
            <a:endParaRPr lang="en-US" sz="3600" dirty="0" smtClean="0"/>
          </a:p>
        </p:txBody>
      </p:sp>
    </p:spTree>
    <p:extLst>
      <p:ext uri="{BB962C8B-B14F-4D97-AF65-F5344CB8AC3E}">
        <p14:creationId xmlns:p14="http://schemas.microsoft.com/office/powerpoint/2010/main" val="32978862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35903" y="261258"/>
            <a:ext cx="11364685" cy="6186309"/>
          </a:xfrm>
          <a:prstGeom prst="rect">
            <a:avLst/>
          </a:prstGeom>
          <a:noFill/>
        </p:spPr>
        <p:txBody>
          <a:bodyPr wrap="square" rtlCol="0">
            <a:spAutoFit/>
          </a:bodyPr>
          <a:lstStyle/>
          <a:p>
            <a:r>
              <a:rPr lang="en-US" sz="3600" b="1" dirty="0" smtClean="0"/>
              <a:t>To Flip or not to Flip…</a:t>
            </a:r>
          </a:p>
          <a:p>
            <a:endParaRPr lang="en-US" sz="3600" b="1" dirty="0"/>
          </a:p>
          <a:p>
            <a:r>
              <a:rPr lang="en-US" sz="3600" dirty="0" smtClean="0"/>
              <a:t>We all know the basic idea of “flipping” or “blending” your classroom. What tedious stuff (like lectures) can I have th</a:t>
            </a:r>
            <a:r>
              <a:rPr lang="en-US" sz="3600" dirty="0" smtClean="0"/>
              <a:t>e kids do at home to free up time in the classroom for more helpful and engaging activities?</a:t>
            </a:r>
          </a:p>
          <a:p>
            <a:endParaRPr lang="en-US" sz="3600" dirty="0"/>
          </a:p>
          <a:p>
            <a:r>
              <a:rPr lang="en-US" sz="3600" dirty="0" smtClean="0"/>
              <a:t>There are good arguments for and against flipping the classroom. I am by no means an expert in flipping, but I have enough experience to know what it takes to get started.</a:t>
            </a:r>
            <a:endParaRPr lang="en-US" sz="3200" dirty="0"/>
          </a:p>
        </p:txBody>
      </p:sp>
    </p:spTree>
    <p:extLst>
      <p:ext uri="{BB962C8B-B14F-4D97-AF65-F5344CB8AC3E}">
        <p14:creationId xmlns:p14="http://schemas.microsoft.com/office/powerpoint/2010/main" val="415088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animEffect transition="in" filter="randombar(horizontal)">
                                      <p:cBhvr>
                                        <p:cTn id="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35903" y="261258"/>
            <a:ext cx="11364685" cy="5632311"/>
          </a:xfrm>
          <a:prstGeom prst="rect">
            <a:avLst/>
          </a:prstGeom>
          <a:noFill/>
        </p:spPr>
        <p:txBody>
          <a:bodyPr wrap="square" rtlCol="0">
            <a:spAutoFit/>
          </a:bodyPr>
          <a:lstStyle/>
          <a:p>
            <a:r>
              <a:rPr lang="en-US" sz="3600" b="1" dirty="0" smtClean="0"/>
              <a:t>Why not flip?</a:t>
            </a:r>
          </a:p>
          <a:p>
            <a:endParaRPr lang="en-US" sz="3600" b="1" dirty="0"/>
          </a:p>
          <a:p>
            <a:r>
              <a:rPr lang="en-US" sz="3600" dirty="0" smtClean="0"/>
              <a:t>There are always going to be those students who just don’t do their homework, even if it is easy and doable! </a:t>
            </a:r>
          </a:p>
          <a:p>
            <a:endParaRPr lang="en-US" sz="3600" dirty="0" smtClean="0"/>
          </a:p>
          <a:p>
            <a:r>
              <a:rPr lang="en-US" sz="3600" dirty="0" smtClean="0"/>
              <a:t>Y</a:t>
            </a:r>
            <a:r>
              <a:rPr lang="en-US" sz="3600" dirty="0" smtClean="0"/>
              <a:t>ou have to be cognizant of your student population, do they have the online resources they need to complete the work at home?</a:t>
            </a:r>
          </a:p>
          <a:p>
            <a:endParaRPr lang="en-US" sz="3600" dirty="0"/>
          </a:p>
          <a:p>
            <a:r>
              <a:rPr lang="en-US" sz="3600" dirty="0" smtClean="0"/>
              <a:t>The front end is time consuming!</a:t>
            </a:r>
            <a:endParaRPr lang="en-US" sz="3200" dirty="0"/>
          </a:p>
        </p:txBody>
      </p:sp>
    </p:spTree>
    <p:extLst>
      <p:ext uri="{BB962C8B-B14F-4D97-AF65-F5344CB8AC3E}">
        <p14:creationId xmlns:p14="http://schemas.microsoft.com/office/powerpoint/2010/main" val="3773227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animEffect transition="in" filter="randombar(horizontal)">
                                      <p:cBhvr>
                                        <p:cTn id="7" dur="500"/>
                                        <p:tgtEl>
                                          <p:spTgt spid="5">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5">
                                            <p:txEl>
                                              <p:pRg st="6" end="6"/>
                                            </p:txEl>
                                          </p:spTgt>
                                        </p:tgtEl>
                                        <p:attrNameLst>
                                          <p:attrName>style.visibility</p:attrName>
                                        </p:attrNameLst>
                                      </p:cBhvr>
                                      <p:to>
                                        <p:strVal val="visible"/>
                                      </p:to>
                                    </p:set>
                                    <p:animEffect transition="in" filter="randombar(horizontal)">
                                      <p:cBhvr>
                                        <p:cTn id="12"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35903" y="261258"/>
            <a:ext cx="11364685" cy="4524315"/>
          </a:xfrm>
          <a:prstGeom prst="rect">
            <a:avLst/>
          </a:prstGeom>
          <a:noFill/>
        </p:spPr>
        <p:txBody>
          <a:bodyPr wrap="square" rtlCol="0">
            <a:spAutoFit/>
          </a:bodyPr>
          <a:lstStyle/>
          <a:p>
            <a:r>
              <a:rPr lang="en-US" sz="3600" b="1" dirty="0" smtClean="0"/>
              <a:t>Why flip?</a:t>
            </a:r>
          </a:p>
          <a:p>
            <a:endParaRPr lang="en-US" sz="3600" b="1" dirty="0"/>
          </a:p>
          <a:p>
            <a:pPr marL="571500" indent="-571500">
              <a:buFontTx/>
              <a:buChar char="-"/>
            </a:pPr>
            <a:r>
              <a:rPr lang="en-US" sz="3600" dirty="0" smtClean="0"/>
              <a:t>Students can get frustrated and give up on completing homework when they don’t know how to do the work. Flipping means they can do practice in class with you (an expert to give them guidance) and learn the concept at home.</a:t>
            </a:r>
          </a:p>
          <a:p>
            <a:pPr marL="571500" indent="-571500">
              <a:buFontTx/>
              <a:buChar char="-"/>
            </a:pPr>
            <a:endParaRPr lang="en-US" sz="3600" dirty="0" smtClean="0"/>
          </a:p>
        </p:txBody>
      </p:sp>
    </p:spTree>
    <p:extLst>
      <p:ext uri="{BB962C8B-B14F-4D97-AF65-F5344CB8AC3E}">
        <p14:creationId xmlns:p14="http://schemas.microsoft.com/office/powerpoint/2010/main" val="10420166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35903" y="261258"/>
            <a:ext cx="11364685" cy="3416320"/>
          </a:xfrm>
          <a:prstGeom prst="rect">
            <a:avLst/>
          </a:prstGeom>
          <a:noFill/>
        </p:spPr>
        <p:txBody>
          <a:bodyPr wrap="square" rtlCol="0">
            <a:spAutoFit/>
          </a:bodyPr>
          <a:lstStyle/>
          <a:p>
            <a:r>
              <a:rPr lang="en-US" sz="3600" b="1" dirty="0" smtClean="0"/>
              <a:t>Why flip?</a:t>
            </a:r>
          </a:p>
          <a:p>
            <a:endParaRPr lang="en-US" sz="3600" b="1" dirty="0"/>
          </a:p>
          <a:p>
            <a:pPr marL="571500" indent="-571500">
              <a:buFontTx/>
              <a:buChar char="-"/>
            </a:pPr>
            <a:r>
              <a:rPr lang="en-US" sz="3600" dirty="0" smtClean="0"/>
              <a:t>Tedious, but necessary, basic information presentation and problem solving examples can be done at home. This frees up time to do more inquiry based activities in class.</a:t>
            </a:r>
          </a:p>
          <a:p>
            <a:pPr marL="571500" indent="-571500">
              <a:buFontTx/>
              <a:buChar char="-"/>
            </a:pPr>
            <a:endParaRPr lang="en-US" sz="3600" dirty="0" smtClean="0"/>
          </a:p>
        </p:txBody>
      </p:sp>
    </p:spTree>
    <p:extLst>
      <p:ext uri="{BB962C8B-B14F-4D97-AF65-F5344CB8AC3E}">
        <p14:creationId xmlns:p14="http://schemas.microsoft.com/office/powerpoint/2010/main" val="4456755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35903" y="261258"/>
            <a:ext cx="11364685" cy="2862322"/>
          </a:xfrm>
          <a:prstGeom prst="rect">
            <a:avLst/>
          </a:prstGeom>
          <a:noFill/>
        </p:spPr>
        <p:txBody>
          <a:bodyPr wrap="square" rtlCol="0">
            <a:spAutoFit/>
          </a:bodyPr>
          <a:lstStyle/>
          <a:p>
            <a:r>
              <a:rPr lang="en-US" sz="3600" b="1" dirty="0" smtClean="0"/>
              <a:t>Why flip?</a:t>
            </a:r>
          </a:p>
          <a:p>
            <a:endParaRPr lang="en-US" sz="3600" b="1" dirty="0"/>
          </a:p>
          <a:p>
            <a:pPr marL="571500" indent="-571500">
              <a:buFontTx/>
              <a:buChar char="-"/>
            </a:pPr>
            <a:r>
              <a:rPr lang="en-US" sz="3600" dirty="0" smtClean="0"/>
              <a:t>Create differentiation for struggling or advanced students.</a:t>
            </a:r>
          </a:p>
          <a:p>
            <a:pPr marL="571500" indent="-571500">
              <a:buFontTx/>
              <a:buChar char="-"/>
            </a:pPr>
            <a:endParaRPr lang="en-US" sz="3600" dirty="0" smtClean="0"/>
          </a:p>
        </p:txBody>
      </p:sp>
    </p:spTree>
    <p:extLst>
      <p:ext uri="{BB962C8B-B14F-4D97-AF65-F5344CB8AC3E}">
        <p14:creationId xmlns:p14="http://schemas.microsoft.com/office/powerpoint/2010/main" val="3407748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35903" y="261258"/>
            <a:ext cx="11364685" cy="5632311"/>
          </a:xfrm>
          <a:prstGeom prst="rect">
            <a:avLst/>
          </a:prstGeom>
          <a:noFill/>
        </p:spPr>
        <p:txBody>
          <a:bodyPr wrap="square" rtlCol="0">
            <a:spAutoFit/>
          </a:bodyPr>
          <a:lstStyle/>
          <a:p>
            <a:r>
              <a:rPr lang="en-US" sz="3600" b="1" dirty="0" smtClean="0"/>
              <a:t>Online Labs can be done at home too!</a:t>
            </a:r>
          </a:p>
          <a:p>
            <a:endParaRPr lang="en-US" sz="3600" b="1" dirty="0"/>
          </a:p>
          <a:p>
            <a:pPr marL="571500" indent="-571500">
              <a:buFontTx/>
              <a:buChar char="-"/>
            </a:pPr>
            <a:r>
              <a:rPr lang="en-US" sz="3600" dirty="0" smtClean="0"/>
              <a:t>Gizmos (</a:t>
            </a:r>
            <a:r>
              <a:rPr lang="en-US" sz="3600" dirty="0" smtClean="0">
                <a:hlinkClick r:id="rId2"/>
              </a:rPr>
              <a:t>www.explorelearning.com</a:t>
            </a:r>
            <a:r>
              <a:rPr lang="en-US" sz="3600" dirty="0" smtClean="0"/>
              <a:t>) </a:t>
            </a:r>
          </a:p>
          <a:p>
            <a:pPr marL="571500" indent="-571500">
              <a:buFontTx/>
              <a:buChar char="-"/>
            </a:pPr>
            <a:r>
              <a:rPr lang="en-US" sz="3600" dirty="0" err="1" smtClean="0"/>
              <a:t>PhET</a:t>
            </a:r>
            <a:r>
              <a:rPr lang="en-US" sz="3600" dirty="0" smtClean="0"/>
              <a:t> (</a:t>
            </a:r>
            <a:r>
              <a:rPr lang="en-US" sz="3600" dirty="0" smtClean="0">
                <a:hlinkClick r:id="rId3"/>
              </a:rPr>
              <a:t>phet.colorado.edu</a:t>
            </a:r>
            <a:r>
              <a:rPr lang="en-US" sz="3600" dirty="0" smtClean="0"/>
              <a:t>)</a:t>
            </a:r>
          </a:p>
          <a:p>
            <a:pPr marL="571500" indent="-571500">
              <a:buFontTx/>
              <a:buChar char="-"/>
            </a:pPr>
            <a:r>
              <a:rPr lang="en-US" sz="3600" dirty="0" smtClean="0"/>
              <a:t>Online textbook materials </a:t>
            </a:r>
          </a:p>
          <a:p>
            <a:pPr marL="1028700" lvl="1" indent="-571500">
              <a:buFontTx/>
              <a:buChar char="-"/>
            </a:pPr>
            <a:r>
              <a:rPr lang="en-US" sz="3600" dirty="0" smtClean="0"/>
              <a:t>Discovery Education</a:t>
            </a:r>
          </a:p>
          <a:p>
            <a:pPr marL="1028700" lvl="1" indent="-571500">
              <a:buFontTx/>
              <a:buChar char="-"/>
            </a:pPr>
            <a:r>
              <a:rPr lang="en-US" sz="3600" dirty="0" err="1" smtClean="0"/>
              <a:t>Webassign</a:t>
            </a:r>
            <a:r>
              <a:rPr lang="en-US" sz="3600" dirty="0" smtClean="0"/>
              <a:t> (</a:t>
            </a:r>
            <a:r>
              <a:rPr lang="en-US" sz="3600" u="sng" dirty="0">
                <a:hlinkClick r:id="rId4"/>
              </a:rPr>
              <a:t>https://openstaxcollege.org/textbooks/college-physics/resources</a:t>
            </a:r>
            <a:r>
              <a:rPr lang="en-US" sz="3600" dirty="0"/>
              <a:t>) </a:t>
            </a:r>
            <a:endParaRPr lang="en-US" sz="3600" dirty="0" smtClean="0"/>
          </a:p>
          <a:p>
            <a:pPr marL="571500" indent="-571500">
              <a:buFontTx/>
              <a:buChar char="-"/>
            </a:pPr>
            <a:endParaRPr lang="en-US" sz="3600" dirty="0" smtClean="0"/>
          </a:p>
        </p:txBody>
      </p:sp>
    </p:spTree>
    <p:extLst>
      <p:ext uri="{BB962C8B-B14F-4D97-AF65-F5344CB8AC3E}">
        <p14:creationId xmlns:p14="http://schemas.microsoft.com/office/powerpoint/2010/main" val="3794496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35903" y="261258"/>
            <a:ext cx="11364685" cy="5632311"/>
          </a:xfrm>
          <a:prstGeom prst="rect">
            <a:avLst/>
          </a:prstGeom>
          <a:noFill/>
        </p:spPr>
        <p:txBody>
          <a:bodyPr wrap="square" rtlCol="0">
            <a:spAutoFit/>
          </a:bodyPr>
          <a:lstStyle/>
          <a:p>
            <a:r>
              <a:rPr lang="en-US" sz="3600" b="1" dirty="0" smtClean="0"/>
              <a:t>Where to get the content…</a:t>
            </a:r>
          </a:p>
          <a:p>
            <a:endParaRPr lang="en-US" sz="3600" b="1" dirty="0"/>
          </a:p>
          <a:p>
            <a:pPr marL="571500" indent="-571500">
              <a:buFontTx/>
              <a:buChar char="-"/>
            </a:pPr>
            <a:r>
              <a:rPr lang="en-US" sz="3600" dirty="0" smtClean="0"/>
              <a:t>Online labs</a:t>
            </a:r>
          </a:p>
          <a:p>
            <a:pPr marL="571500" indent="-571500">
              <a:buFontTx/>
              <a:buChar char="-"/>
            </a:pPr>
            <a:r>
              <a:rPr lang="en-US" sz="3600" dirty="0" smtClean="0"/>
              <a:t>Videos</a:t>
            </a:r>
          </a:p>
          <a:p>
            <a:pPr marL="1028700" lvl="1" indent="-571500">
              <a:buFontTx/>
              <a:buChar char="-"/>
            </a:pPr>
            <a:r>
              <a:rPr lang="en-US" sz="3600" dirty="0" smtClean="0"/>
              <a:t>Self created videos using webcam, video cam, or screen recorder.</a:t>
            </a:r>
          </a:p>
          <a:p>
            <a:pPr marL="1028700" lvl="1" indent="-571500">
              <a:buFontTx/>
              <a:buChar char="-"/>
            </a:pPr>
            <a:r>
              <a:rPr lang="en-US" sz="3600" dirty="0" smtClean="0"/>
              <a:t>Online videos posted at sites like YouTube, Khan Academy, </a:t>
            </a:r>
            <a:r>
              <a:rPr lang="en-US" sz="3600" dirty="0" err="1" smtClean="0"/>
              <a:t>TedEd</a:t>
            </a:r>
            <a:r>
              <a:rPr lang="en-US" sz="3600" dirty="0" smtClean="0"/>
              <a:t>…</a:t>
            </a:r>
          </a:p>
          <a:p>
            <a:pPr lvl="1"/>
            <a:endParaRPr lang="en-US" sz="3600" dirty="0" smtClean="0"/>
          </a:p>
          <a:p>
            <a:pPr marL="571500" indent="-571500">
              <a:buFontTx/>
              <a:buChar char="-"/>
            </a:pPr>
            <a:endParaRPr lang="en-US" sz="3600" dirty="0" smtClean="0"/>
          </a:p>
        </p:txBody>
      </p:sp>
    </p:spTree>
    <p:extLst>
      <p:ext uri="{BB962C8B-B14F-4D97-AF65-F5344CB8AC3E}">
        <p14:creationId xmlns:p14="http://schemas.microsoft.com/office/powerpoint/2010/main" val="14372931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35903" y="261258"/>
            <a:ext cx="11364685" cy="5632311"/>
          </a:xfrm>
          <a:prstGeom prst="rect">
            <a:avLst/>
          </a:prstGeom>
          <a:noFill/>
        </p:spPr>
        <p:txBody>
          <a:bodyPr wrap="square" rtlCol="0">
            <a:spAutoFit/>
          </a:bodyPr>
          <a:lstStyle/>
          <a:p>
            <a:r>
              <a:rPr lang="en-US" sz="3600" b="1" dirty="0" smtClean="0"/>
              <a:t>Where to put the content…</a:t>
            </a:r>
          </a:p>
          <a:p>
            <a:endParaRPr lang="en-US" sz="3600" b="1" dirty="0"/>
          </a:p>
          <a:p>
            <a:pPr marL="571500" indent="-571500">
              <a:buFontTx/>
              <a:buChar char="-"/>
            </a:pPr>
            <a:r>
              <a:rPr lang="en-US" sz="3600" dirty="0" smtClean="0"/>
              <a:t>School website</a:t>
            </a:r>
          </a:p>
          <a:p>
            <a:pPr marL="571500" indent="-571500">
              <a:buFontTx/>
              <a:buChar char="-"/>
            </a:pPr>
            <a:r>
              <a:rPr lang="en-US" sz="3600" dirty="0" smtClean="0"/>
              <a:t>Personal website</a:t>
            </a:r>
          </a:p>
          <a:p>
            <a:pPr marL="571500" indent="-571500">
              <a:buFontTx/>
              <a:buChar char="-"/>
            </a:pPr>
            <a:r>
              <a:rPr lang="en-US" sz="3600" dirty="0" smtClean="0"/>
              <a:t>Video hosting sites (YouTube, screencast-o-</a:t>
            </a:r>
            <a:r>
              <a:rPr lang="en-US" sz="3600" dirty="0" err="1" smtClean="0"/>
              <a:t>matic</a:t>
            </a:r>
            <a:r>
              <a:rPr lang="en-US" sz="3600" dirty="0" smtClean="0"/>
              <a:t>, </a:t>
            </a:r>
            <a:r>
              <a:rPr lang="en-US" sz="3600" dirty="0" err="1" smtClean="0"/>
              <a:t>EdPuzzle</a:t>
            </a:r>
            <a:r>
              <a:rPr lang="en-US" sz="3600" dirty="0" smtClean="0"/>
              <a:t>…)</a:t>
            </a:r>
          </a:p>
          <a:p>
            <a:pPr marL="571500" indent="-571500">
              <a:buFontTx/>
              <a:buChar char="-"/>
            </a:pPr>
            <a:r>
              <a:rPr lang="en-US" sz="3600" dirty="0" smtClean="0"/>
              <a:t>Social media sites (Edmodo, </a:t>
            </a:r>
            <a:r>
              <a:rPr lang="en-US" sz="3600" dirty="0" err="1" smtClean="0"/>
              <a:t>Wikispaces</a:t>
            </a:r>
            <a:r>
              <a:rPr lang="en-US" sz="3600" dirty="0" smtClean="0"/>
              <a:t>)</a:t>
            </a:r>
          </a:p>
          <a:p>
            <a:pPr marL="571500" indent="-571500">
              <a:buFontTx/>
              <a:buChar char="-"/>
            </a:pPr>
            <a:r>
              <a:rPr lang="en-US" sz="3600" dirty="0" smtClean="0"/>
              <a:t>Cloud storage spaces (Google drive)</a:t>
            </a:r>
          </a:p>
          <a:p>
            <a:pPr lvl="1"/>
            <a:endParaRPr lang="en-US" sz="3600" dirty="0" smtClean="0"/>
          </a:p>
          <a:p>
            <a:pPr marL="571500" indent="-571500">
              <a:buFontTx/>
              <a:buChar char="-"/>
            </a:pPr>
            <a:endParaRPr lang="en-US" sz="3600" dirty="0" smtClean="0"/>
          </a:p>
        </p:txBody>
      </p:sp>
    </p:spTree>
    <p:extLst>
      <p:ext uri="{BB962C8B-B14F-4D97-AF65-F5344CB8AC3E}">
        <p14:creationId xmlns:p14="http://schemas.microsoft.com/office/powerpoint/2010/main" val="8142071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75</TotalTime>
  <Words>416</Words>
  <Application>Microsoft Office PowerPoint</Application>
  <PresentationFormat>Widescreen</PresentationFormat>
  <Paragraphs>51</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Johnson</dc:creator>
  <cp:lastModifiedBy>Johnson</cp:lastModifiedBy>
  <cp:revision>10</cp:revision>
  <cp:lastPrinted>2015-04-11T03:03:15Z</cp:lastPrinted>
  <dcterms:created xsi:type="dcterms:W3CDTF">2015-04-11T02:16:26Z</dcterms:created>
  <dcterms:modified xsi:type="dcterms:W3CDTF">2015-04-11T06:15:50Z</dcterms:modified>
</cp:coreProperties>
</file>